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5143500" cx="9144000"/>
  <p:notesSz cx="6858000" cy="9144000"/>
  <p:embeddedFontLst>
    <p:embeddedFont>
      <p:font typeface="Raleway"/>
      <p:regular r:id="rId68"/>
      <p:bold r:id="rId69"/>
      <p:italic r:id="rId70"/>
      <p:boldItalic r:id="rId71"/>
    </p:embeddedFont>
    <p:embeddedFont>
      <p:font typeface="Roboto"/>
      <p:regular r:id="rId72"/>
      <p:bold r:id="rId73"/>
      <p:italic r:id="rId74"/>
      <p:boldItalic r:id="rId75"/>
    </p:embeddedFont>
    <p:embeddedFont>
      <p:font typeface="Lato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6D770BB-EAE2-48D3-B859-CB5D2E92A2A1}">
  <a:tblStyle styleId="{56D770BB-EAE2-48D3-B859-CB5D2E92A2A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-bold.fntdata"/><Relationship Id="rId72" Type="http://schemas.openxmlformats.org/officeDocument/2006/relationships/font" Target="fonts/Roboto-regular.fntdata"/><Relationship Id="rId31" Type="http://schemas.openxmlformats.org/officeDocument/2006/relationships/slide" Target="slides/slide26.xml"/><Relationship Id="rId75" Type="http://schemas.openxmlformats.org/officeDocument/2006/relationships/font" Target="fonts/Roboto-boldItalic.fntdata"/><Relationship Id="rId30" Type="http://schemas.openxmlformats.org/officeDocument/2006/relationships/slide" Target="slides/slide25.xml"/><Relationship Id="rId74" Type="http://schemas.openxmlformats.org/officeDocument/2006/relationships/font" Target="fonts/Roboto-italic.fntdata"/><Relationship Id="rId33" Type="http://schemas.openxmlformats.org/officeDocument/2006/relationships/slide" Target="slides/slide28.xml"/><Relationship Id="rId77" Type="http://schemas.openxmlformats.org/officeDocument/2006/relationships/font" Target="fonts/Lato-bold.fntdata"/><Relationship Id="rId32" Type="http://schemas.openxmlformats.org/officeDocument/2006/relationships/slide" Target="slides/slide27.xml"/><Relationship Id="rId76" Type="http://schemas.openxmlformats.org/officeDocument/2006/relationships/font" Target="fonts/Lato-regular.fntdata"/><Relationship Id="rId35" Type="http://schemas.openxmlformats.org/officeDocument/2006/relationships/slide" Target="slides/slide30.xml"/><Relationship Id="rId79" Type="http://schemas.openxmlformats.org/officeDocument/2006/relationships/font" Target="fonts/Lato-boldItalic.fntdata"/><Relationship Id="rId34" Type="http://schemas.openxmlformats.org/officeDocument/2006/relationships/slide" Target="slides/slide29.xml"/><Relationship Id="rId78" Type="http://schemas.openxmlformats.org/officeDocument/2006/relationships/font" Target="fonts/Lato-italic.fntdata"/><Relationship Id="rId71" Type="http://schemas.openxmlformats.org/officeDocument/2006/relationships/font" Target="fonts/Raleway-boldItalic.fntdata"/><Relationship Id="rId70" Type="http://schemas.openxmlformats.org/officeDocument/2006/relationships/font" Target="fonts/Raleway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Raleway-regular.fntdata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aleway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hiit.fi/display/stemmatology/Hyparchetype" TargetMode="External"/><Relationship Id="rId3" Type="http://schemas.openxmlformats.org/officeDocument/2006/relationships/hyperlink" Target="https://wiki.hiit.fi/display/stemmatology/Manuscript" TargetMode="External"/><Relationship Id="rId4" Type="http://schemas.openxmlformats.org/officeDocument/2006/relationships/hyperlink" Target="https://wiki.hiit.fi/display/stemmatology/Contamination" TargetMode="External"/><Relationship Id="rId5" Type="http://schemas.openxmlformats.org/officeDocument/2006/relationships/hyperlink" Target="https://wiki.hiit.fi/display/stemmatology/Archetype" TargetMode="External"/><Relationship Id="rId6" Type="http://schemas.openxmlformats.org/officeDocument/2006/relationships/hyperlink" Target="https://wiki.hiit.fi/display/stemmatology/Contamination,+extra-stemmatic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pload.wikimedia.org/wikipedia/commons/d/de/Tree_of_life_by_Haeckel.jpg" TargetMode="External"/><Relationship Id="rId3" Type="http://schemas.openxmlformats.org/officeDocument/2006/relationships/hyperlink" Target="http://www.gridgit.com/postpic/2015/04/tree-life-evolution-chart_290093.jpg" TargetMode="Externa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2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Nestorian Stele (Syrian and Chinese), 781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Palm Friday painting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Hebrew text from Dunhuang (MSS incl Chinese, Khotanese, Sanskrit, Sogdian, Tangut, Tibetan, Old Uyghur language, and Old Turkic)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https://en.wikipedia.org/wiki/Nestorian_Stele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2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supposedly 7-6th c bc  - as old as pre-2000 bc (Sumerian and Akkadian)  - the Buddhist Jataka tales  - Hindu PanchatantraJesus, motif of walking on water attested widely in Indian lit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Milinda: Pali, 100 bc, of purported dialog w/ indo-greek Menander I of Bactria; discourse with Nagasena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https://en.wikipedia.org/wiki/Milinda_Panha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2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are clues to intercultural interchange. What can we do to help our isolated scholars reach out and learn from one another?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3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3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min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3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3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http://www.hum.leiden.edu/papyrological-institute/papyrus-collection/exhibition-h.html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3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http://blogs.bl.uk/digitisedmanuscripts/2013/08/hooray-for-homer.html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3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https://www.lib.umich.edu/special-collections-library/book-soldier-and-professor-tale-flames-iliad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4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https://wiki.hiit.fi/display/stemmatology/Stemma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“Stemma for </a:t>
            </a:r>
            <a:r>
              <a:rPr b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nuptiis Philologiae et Mercurii 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Martianus Capella proposed by Danuta Shanzer (1986, p. 62-81). 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Hyparchetypes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are shown in lower case Greek letters, extant 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manuscripts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in upper case Latin ones. Dotted lines represent 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contamination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Ω represents the 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archetype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which suffered corrections (possibly 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extra-stemmatic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after having been copied."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4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4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Sappho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https://upload.wikimedia.org/wikipedia/commons/8/8b/P.K%C3%B6ln_XI_429.jpg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4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Nietzsche: "Classicists: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are windbags and triflers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are repulsive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stutter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are filthy pedants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are hair splitters and screech-owls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are incapable of symbolism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are passionate slaves of the State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are twisted Christians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are philistines"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Tolkien: made Elvish based on research into Welsh and Finnish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Classicists: Karl Marx, Max Weber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4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5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5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5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5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 stat on how much Galen untranslated; Give idea of how much Sanskrit survives – most not translated into a modern language; Chinese, arabic, list goes on …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5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 stat on how much Galen untranslated; Give idea of how much Sanskrit survives – most not translated into a modern language; Chinese, arabic, list goes on …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6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 min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6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First step is to introduce NLP to classical studies;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Second to rationalize literary studies, which have largely abandoned its philological roots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Third to help interdisciplinary work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6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6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6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Sentence tokenization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7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tokenize words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7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7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7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 screenshot of GitHub homepage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8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8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9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 that dismal hortensii stat on 90% of Classicists on public assistance; compare that to some other pathetic groups for laughs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9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 that dismal hortensii stat on 90% of Classicists on public assistance; compare that to some other pathetic groups for laughs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 that dismal hortensii stat on 90% of Classicists on public assistance; compare that to some other pathetic groups for laughs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9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 that dismal hortensii stat on 90% of Classicists on public assistance; compare that to some other pathetic groups for laughs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0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0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10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archive screenshots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https://diyclassics.github.io/virgils-hardest-sentence/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DT regression and clustering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bioinformatics the correct discipline?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1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disciplines used to organize the world have become silos; participants do not converse w/ one another; doubt me? Answer this: Can a member of a discipline get tenure for scholarship on cross-culture interactions?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https://mapchart.net/world.html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Analogy, what are the different types of trees? It’s as if we used Linneaus’s categories, even though DNA sequencing tells us otherwise.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Ernst Haeckel: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https://upload.wikimedia.org/wikipedia/commons/d/de/Tree_of_life_by_Haeckel.jpg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http://www.gridgit.com/postpic/2015/04/tree-life-evolution-chart_290093.jpg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analogy, we have not updated our taxonomy of ancient literature by statistical means.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https://images-eu.ssl-images-amazon.com/images/I/51T04RR80HL._SS500_.jpg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everyone’s names!!!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Peiraetus Athena, 4</a:t>
            </a:r>
            <a:r>
              <a:rPr b="0" baseline="3000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 BC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Gandhara: 1st-2nd century AD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Chinese: 486 AD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Sculpture from Greece to India to China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https://upload.wikimedia.org/wikipedia/commons/4/4e/7347_-_Piraeus_Arch._Museum%2C_Athens_-_Athena_-_Photo_by_Giovanni_Dall%27Orto%2C_Nov_14_2009.jpg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https://upload.wikimedia.org/wikipedia/commons/thumb/b/b8/Gandhara_Buddha_%28tnm%29.jpeg/1200px-Gandhara_Buddha_%28tnm%29.jpeg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http://www.metmuseum.org/toah/images/hb/hb_26.123.jpg [http://www.metmuseum.org/toah/works-of-art/26.123/ ]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1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Statue: 5th century, likely coming from Kashmir, Northern India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Found in 1954, in small town (Helgo, at Lake Malaren, of what was a Viking trading hub from 6th-11th centuries AD</a:t>
            </a:r>
            <a:endParaRPr/>
          </a:p>
          <a:p>
            <a:pPr indent="-1016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“Pompeii Lakshmi”, but really </a:t>
            </a:r>
            <a:r>
              <a:rPr b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yakshi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 female tree spirit that represents fertility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in  Secret Museum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Pompeii terminus is 79 AD; from Bhokardan, In</a:t>
            </a:r>
            <a:endParaRPr/>
          </a:p>
          <a:p>
            <a:pPr indent="-1016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Periplus of the Erythraean Sea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Barlaam &amp; Josaphat: version told in  Shakespeare's The Merchant of Venice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http://ids.lib.harvard.edu/ids/view/20492393?width=3000&amp;height=3000</a:t>
            </a:r>
            <a:endParaRPr/>
          </a:p>
          <a:p>
            <a:pPr indent="-1016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https://www.lionsroar.com/wp-content/uploads/2015/04/4995358503_647ab411cf_o.jpg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https://en.wikipedia.org/wiki/Barlaam_and_Josaphat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https://commons.wikimedia.org/wiki/File:Statuetta_indiana_di_Lakshmi,_avorio,_da_pompei,_1-50_dc_ca.,_149425,_02.JPG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2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Dunhaung MSS langs: Chinese, Khotanese, Sanskrit, Sogdian, Tangut, Tibetan, Old Uyghur language, Hebrew and Old Turkic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5th to early 11th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Shinx: Egyptian Sphinx_of_Hetepheres_II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https://upload.wikimedia.org/wikipedia/commons/7/7c/Egyptian_-_Male_Figure_Standing_-_Walters_22151.jpg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http://www.metmuseum.org/toah/images/hb/hb_32.11.1.jpg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https://s-media-cache-ak0.pinimg.com/736x/82/bf/e8/82bfe8ef007c5ef693a1266177a3e846.jpg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https://upload.wikimedia.org/wikipedia/commons/6/61/Sphinx_of_Hetepheres_II_-_fourth_dynasty_of_Egypt.jpg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2371725" y="630225"/>
            <a:ext cx="6331500" cy="154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b="1" i="0" sz="4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390266" y="3238450"/>
            <a:ext cx="6331500" cy="1241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4572000" y="1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17;p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265500" y="1397350"/>
            <a:ext cx="4045199" cy="1318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1" i="0" sz="3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1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1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1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1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1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1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1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1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265500" y="2735370"/>
            <a:ext cx="4045199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4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406425" y="1806825"/>
            <a:ext cx="8296799" cy="154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b="1" i="0" sz="4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p6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6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6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5650571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03300" y="411575"/>
            <a:ext cx="8520599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bg>
      <p:bgPr>
        <a:solidFill>
          <a:schemeClr val="lt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8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8"/>
          <p:cNvSpPr txBox="1"/>
          <p:nvPr>
            <p:ph type="title"/>
          </p:nvPr>
        </p:nvSpPr>
        <p:spPr>
          <a:xfrm>
            <a:off x="283103" y="712140"/>
            <a:ext cx="6244199" cy="3835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b="1" i="0" sz="4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9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" name="Google Shape;45;p9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49;p10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" name="Google Shape;50;p10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10"/>
          <p:cNvSpPr txBox="1"/>
          <p:nvPr>
            <p:ph type="title"/>
          </p:nvPr>
        </p:nvSpPr>
        <p:spPr>
          <a:xfrm>
            <a:off x="853950" y="1304850"/>
            <a:ext cx="7436099" cy="1538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 i="0" sz="9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b="1"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853950" y="2919450"/>
            <a:ext cx="7436099" cy="10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286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286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286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5"/>
            <a:ext cx="6321599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2.jpg"/><Relationship Id="rId5" Type="http://schemas.openxmlformats.org/officeDocument/2006/relationships/image" Target="../media/image12.png"/><Relationship Id="rId6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hyperlink" Target="mailto:kyle@kyle-p-johnson.com" TargetMode="External"/><Relationship Id="rId4" Type="http://schemas.openxmlformats.org/officeDocument/2006/relationships/hyperlink" Target="http://cltk.org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19.jpg"/><Relationship Id="rId5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jpg"/><Relationship Id="rId4" Type="http://schemas.openxmlformats.org/officeDocument/2006/relationships/image" Target="../media/image8.jpg"/><Relationship Id="rId5" Type="http://schemas.openxmlformats.org/officeDocument/2006/relationships/image" Target="../media/image10.png"/><Relationship Id="rId6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3.jpg"/><Relationship Id="rId5" Type="http://schemas.openxmlformats.org/officeDocument/2006/relationships/image" Target="../media/image1.jpg"/><Relationship Id="rId6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aleway"/>
              <a:buNone/>
            </a:pPr>
            <a:r>
              <a:rPr b="1" i="0" lang="en" sz="42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Dead languages reborn in assembly: NLP for ancient traditions</a:t>
            </a:r>
            <a:endParaRPr sz="4200"/>
          </a:p>
        </p:txBody>
      </p:sp>
      <p:sp>
        <p:nvSpPr>
          <p:cNvPr id="59" name="Google Shape;59;p11"/>
          <p:cNvSpPr txBox="1"/>
          <p:nvPr>
            <p:ph idx="1" type="subTitle"/>
          </p:nvPr>
        </p:nvSpPr>
        <p:spPr>
          <a:xfrm>
            <a:off x="2390266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FLAIRS, Special Track on Natural Language Processing of Ancient and Other Low–Resource Languages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Kyle P. Johnson, Ph.D. • May 23, 2017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7394" y="-106211"/>
            <a:ext cx="3799254" cy="343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2445" y="0"/>
            <a:ext cx="2230662" cy="3200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200515"/>
            <a:ext cx="9144000" cy="1942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93107" y="0"/>
            <a:ext cx="38508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Literary parallels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2400250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East-to-west</a:t>
            </a:r>
            <a:endParaRPr b="1" i="0" sz="21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Aesop's fable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Jesus walking on water motif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5650449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West-to-east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Milinda Panha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Translation of Aristotle (and many scientific Greek texts) to Arabic, then later back to Western languages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622466" y="-1989351"/>
            <a:ext cx="21945600" cy="1219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08071"/>
            <a:ext cx="9163114" cy="3610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406425" y="1806825"/>
            <a:ext cx="8296799" cy="154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aleway"/>
              <a:buNone/>
            </a:pPr>
            <a:r>
              <a:rPr b="1" i="0" lang="en" sz="4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Philology &amp; AI</a:t>
            </a:r>
            <a:endParaRPr b="1" i="0" sz="48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Philology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2400250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Basics</a:t>
            </a:r>
            <a:endParaRPr b="1" i="0" sz="21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φιλολογία == philo + log[os] + ia == the love of words/reason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Textual criticism, paleography, historical linguistics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Decoded most foundational ancient knowledge by end of 19th century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677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1653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14375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91" y="0"/>
            <a:ext cx="81992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Overview</a:t>
            </a:r>
            <a:endParaRPr/>
          </a:p>
        </p:txBody>
      </p:sp>
      <p:sp>
        <p:nvSpPr>
          <p:cNvPr id="65" name="Google Shape;65;p1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i="0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ancient world vs. modern disciplines</a:t>
            </a:r>
            <a:endParaRPr/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i="0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Philology &amp; AI</a:t>
            </a:r>
            <a:endParaRPr/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i="0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Classical Language Toolkit</a:t>
            </a:r>
            <a:endParaRPr/>
          </a:p>
          <a:p>
            <a:pPr indent="-19050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882182"/>
            <a:ext cx="9367576" cy="7025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993916"/>
            <a:ext cx="9144000" cy="9257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Philology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p32"/>
          <p:cNvSpPr txBox="1"/>
          <p:nvPr/>
        </p:nvSpPr>
        <p:spPr>
          <a:xfrm>
            <a:off x="2400250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Basics</a:t>
            </a:r>
            <a:endParaRPr b="1" i="0" sz="21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φιλολογία == philo + log[os] + ia == the love of words/reason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Textual criticism, paleography, historical linguistics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Decoded most foundational ancient knowledge by end of 19th century</a:t>
            </a:r>
            <a:endParaRPr/>
          </a:p>
        </p:txBody>
      </p:sp>
      <p:sp>
        <p:nvSpPr>
          <p:cNvPr id="181" name="Google Shape;181;p32"/>
          <p:cNvSpPr txBox="1"/>
          <p:nvPr/>
        </p:nvSpPr>
        <p:spPr>
          <a:xfrm>
            <a:off x="5650449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Famous philologists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Friedrich Nietzsche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J. R. R. Tolkien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Philology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7" name="Google Shape;187;p33"/>
          <p:cNvSpPr txBox="1"/>
          <p:nvPr>
            <p:ph idx="2" type="body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Methodology</a:t>
            </a:r>
            <a:endParaRPr b="1" i="0" sz="21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Determine historic influence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Define author and genre stylistics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Formalistic and (extremely) descriptive grammar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Comparison to similar language families and literatures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Philology: Basics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34"/>
          <p:cNvSpPr txBox="1"/>
          <p:nvPr>
            <p:ph idx="2" type="body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Methodology</a:t>
            </a:r>
            <a:endParaRPr b="1" i="0" sz="21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Determine historic influence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Define author and genre stylistics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Formalistic and (extremely) descriptive grammar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Comparison to similar language families and literatures</a:t>
            </a:r>
            <a:endParaRPr/>
          </a:p>
        </p:txBody>
      </p:sp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5471702" y="1609161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vs. linguistics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Written language primary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Diachronic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Comparative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Focus on highly complex linguistic utterances (i.e., literature and philosophy)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Philology vs. Endangered languages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0" name="Google Shape;200;p35"/>
          <p:cNvSpPr txBox="1"/>
          <p:nvPr>
            <p:ph idx="1" type="body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Similarities</a:t>
            </a:r>
            <a:endParaRPr b="1" i="0" sz="21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Few speakers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Few experts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Linguistic in nature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Philology vs. Endangered languages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6" name="Google Shape;206;p36"/>
          <p:cNvSpPr txBox="1"/>
          <p:nvPr>
            <p:ph idx="1" type="body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Similarities</a:t>
            </a:r>
            <a:endParaRPr b="1" i="0" sz="21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Few speakers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Few experts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Linguistic in nature</a:t>
            </a:r>
            <a:endParaRPr/>
          </a:p>
        </p:txBody>
      </p:sp>
      <p:sp>
        <p:nvSpPr>
          <p:cNvPr id="207" name="Google Shape;207;p36"/>
          <p:cNvSpPr txBox="1"/>
          <p:nvPr>
            <p:ph idx="2" type="body"/>
          </p:nvPr>
        </p:nvSpPr>
        <p:spPr>
          <a:xfrm>
            <a:off x="5650571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Differences</a:t>
            </a:r>
            <a:endParaRPr b="1" i="0" sz="21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Less urgency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Fixed corpus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Limited cultural context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Expensive experts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 native speakers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Philology &amp; AI?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3" name="Google Shape;213;p37"/>
          <p:cNvSpPr txBox="1"/>
          <p:nvPr>
            <p:ph idx="1" type="body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Augmented reading</a:t>
            </a:r>
            <a:endParaRPr b="1" i="0" sz="21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Allusion discovery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Historical trends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Statistical attributes of texts and authors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Philology &amp; AI?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9" name="Google Shape;219;p38"/>
          <p:cNvSpPr txBox="1"/>
          <p:nvPr>
            <p:ph idx="1" type="body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Augmented reading</a:t>
            </a:r>
            <a:endParaRPr b="1" i="0" sz="21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Allusion discovery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Historical trends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Statistical attributes of texts and authors</a:t>
            </a:r>
            <a:endParaRPr/>
          </a:p>
        </p:txBody>
      </p:sp>
      <p:sp>
        <p:nvSpPr>
          <p:cNvPr id="220" name="Google Shape;220;p38"/>
          <p:cNvSpPr txBox="1"/>
          <p:nvPr>
            <p:ph idx="2" type="body"/>
          </p:nvPr>
        </p:nvSpPr>
        <p:spPr>
          <a:xfrm>
            <a:off x="5650571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Augmented scholarship</a:t>
            </a:r>
            <a:endParaRPr b="1" i="0" sz="21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Machine translation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Inter–language mappings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Tailored language tutors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Bot research assistants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NLG research papers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type="title"/>
          </p:nvPr>
        </p:nvSpPr>
        <p:spPr>
          <a:xfrm>
            <a:off x="406425" y="1806825"/>
            <a:ext cx="8296799" cy="154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aleway"/>
              <a:buNone/>
            </a:pPr>
            <a:r>
              <a:rPr b="1" i="0" lang="en" sz="4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Classical Language Toolkit</a:t>
            </a:r>
            <a:endParaRPr b="1" i="0" sz="48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aleway"/>
              <a:buNone/>
            </a:pPr>
            <a:r>
              <a:rPr b="1" i="0" lang="en" sz="4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 ancient world vs. modern disciplines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CLTK: Basics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1" name="Google Shape;231;p40"/>
          <p:cNvSpPr txBox="1"/>
          <p:nvPr>
            <p:ph idx="1" type="body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Goals</a:t>
            </a:r>
            <a:endParaRPr b="1" i="0" sz="21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NLP for all dead languages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Quantified philology &amp; literature scholarship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Interdisciplinary philology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CLTK: Basics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7" name="Google Shape;237;p41"/>
          <p:cNvSpPr txBox="1"/>
          <p:nvPr>
            <p:ph idx="1" type="body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Goals</a:t>
            </a:r>
            <a:endParaRPr b="1" i="0" sz="21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NLP for all dead languages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Quantified philology &amp; literature scholarship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Interdisciplinary philology</a:t>
            </a:r>
            <a:endParaRPr/>
          </a:p>
        </p:txBody>
      </p:sp>
      <p:sp>
        <p:nvSpPr>
          <p:cNvPr id="238" name="Google Shape;238;p41"/>
          <p:cNvSpPr txBox="1"/>
          <p:nvPr/>
        </p:nvSpPr>
        <p:spPr>
          <a:xfrm>
            <a:off x="5471702" y="1559382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Scope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Archaic, Ancient, Classical, Medieval &amp; pre–Modern Eurasia (and parts of N Africa, too)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Any civilization with surviving written texts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Printing press is the cutoff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CLTK: Basics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4" name="Google Shape;244;p42"/>
          <p:cNvSpPr txBox="1"/>
          <p:nvPr>
            <p:ph idx="1" type="body"/>
          </p:nvPr>
        </p:nvSpPr>
        <p:spPr>
          <a:xfrm>
            <a:off x="2400250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Software</a:t>
            </a:r>
            <a:endParaRPr b="1" i="0" sz="21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Python language, based on NLTK; distributed on PyPI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Simplified code base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Good docs and tutorials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Guidelines for important non–CLTK projects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794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84" y="0"/>
            <a:ext cx="86165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795" y="0"/>
            <a:ext cx="86212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CLTK: Basics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5" name="Google Shape;265;p46"/>
          <p:cNvSpPr txBox="1"/>
          <p:nvPr>
            <p:ph idx="1" type="body"/>
          </p:nvPr>
        </p:nvSpPr>
        <p:spPr>
          <a:xfrm>
            <a:off x="2400250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Software</a:t>
            </a:r>
            <a:endParaRPr b="1" i="0" sz="21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Python language, based on NLTK; distributed on PyPI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Simplified code base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Good docs and tutorials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Guidelines for important non–CLTK projects</a:t>
            </a:r>
            <a:endParaRPr/>
          </a:p>
        </p:txBody>
      </p:sp>
      <p:sp>
        <p:nvSpPr>
          <p:cNvPr id="266" name="Google Shape;266;p46"/>
          <p:cNvSpPr txBox="1"/>
          <p:nvPr/>
        </p:nvSpPr>
        <p:spPr>
          <a:xfrm>
            <a:off x="5471650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Stats</a:t>
            </a:r>
            <a:endParaRPr b="1" i="0" sz="21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22 languages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231 stars, 158 forks, 50 watchers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49 contributors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33 releases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78 linguistic repos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CLTK: Architecture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2" name="Google Shape;272;p47"/>
          <p:cNvSpPr txBox="1"/>
          <p:nvPr>
            <p:ph idx="1" type="body"/>
          </p:nvPr>
        </p:nvSpPr>
        <p:spPr>
          <a:xfrm>
            <a:off x="2400250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Architecture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Extensible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Common API for all languages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Git–based distribution of data sets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sets version controlled</a:t>
            </a:r>
            <a:endParaRPr/>
          </a:p>
        </p:txBody>
      </p:sp>
      <p:sp>
        <p:nvSpPr>
          <p:cNvPr id="273" name="Google Shape;273;p47"/>
          <p:cNvSpPr txBox="1"/>
          <p:nvPr/>
        </p:nvSpPr>
        <p:spPr>
          <a:xfrm>
            <a:off x="6103088" y="2466753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0"/>
            <a:ext cx="8551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CLTK: Git data distribution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4" name="Google Shape;284;p49"/>
          <p:cNvSpPr/>
          <p:nvPr/>
        </p:nvSpPr>
        <p:spPr>
          <a:xfrm>
            <a:off x="3963400" y="2358200"/>
            <a:ext cx="743400" cy="979200"/>
          </a:xfrm>
          <a:prstGeom prst="can">
            <a:avLst>
              <a:gd fmla="val 25000" name="adj"/>
            </a:avLst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p49"/>
          <p:cNvGrpSpPr/>
          <p:nvPr/>
        </p:nvGrpSpPr>
        <p:grpSpPr>
          <a:xfrm>
            <a:off x="1628125" y="3492537"/>
            <a:ext cx="506475" cy="626425"/>
            <a:chOff x="1628125" y="3492537"/>
            <a:chExt cx="506475" cy="626425"/>
          </a:xfrm>
        </p:grpSpPr>
        <p:sp>
          <p:nvSpPr>
            <p:cNvPr id="286" name="Google Shape;286;p49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9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p49"/>
          <p:cNvGrpSpPr/>
          <p:nvPr/>
        </p:nvGrpSpPr>
        <p:grpSpPr>
          <a:xfrm>
            <a:off x="1121650" y="1941912"/>
            <a:ext cx="506475" cy="626425"/>
            <a:chOff x="1628125" y="3492537"/>
            <a:chExt cx="506475" cy="626425"/>
          </a:xfrm>
        </p:grpSpPr>
        <p:sp>
          <p:nvSpPr>
            <p:cNvPr id="289" name="Google Shape;289;p49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9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Google Shape;291;p49"/>
          <p:cNvGrpSpPr/>
          <p:nvPr/>
        </p:nvGrpSpPr>
        <p:grpSpPr>
          <a:xfrm>
            <a:off x="6052550" y="3492537"/>
            <a:ext cx="506475" cy="626425"/>
            <a:chOff x="1628125" y="3492537"/>
            <a:chExt cx="506475" cy="626425"/>
          </a:xfrm>
        </p:grpSpPr>
        <p:sp>
          <p:nvSpPr>
            <p:cNvPr id="292" name="Google Shape;292;p49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9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" name="Google Shape;294;p49"/>
          <p:cNvGrpSpPr/>
          <p:nvPr/>
        </p:nvGrpSpPr>
        <p:grpSpPr>
          <a:xfrm>
            <a:off x="5244237" y="1399162"/>
            <a:ext cx="506475" cy="626425"/>
            <a:chOff x="1628125" y="3492537"/>
            <a:chExt cx="506475" cy="626425"/>
          </a:xfrm>
        </p:grpSpPr>
        <p:sp>
          <p:nvSpPr>
            <p:cNvPr id="295" name="Google Shape;295;p49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9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7" name="Google Shape;297;p49"/>
          <p:cNvGrpSpPr/>
          <p:nvPr/>
        </p:nvGrpSpPr>
        <p:grpSpPr>
          <a:xfrm>
            <a:off x="2784200" y="1315487"/>
            <a:ext cx="506475" cy="626425"/>
            <a:chOff x="1628125" y="3492537"/>
            <a:chExt cx="506475" cy="626425"/>
          </a:xfrm>
        </p:grpSpPr>
        <p:sp>
          <p:nvSpPr>
            <p:cNvPr id="298" name="Google Shape;298;p49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9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0" name="Google Shape;300;p49"/>
          <p:cNvGrpSpPr/>
          <p:nvPr/>
        </p:nvGrpSpPr>
        <p:grpSpPr>
          <a:xfrm>
            <a:off x="7515500" y="2025587"/>
            <a:ext cx="506475" cy="626425"/>
            <a:chOff x="1628125" y="3492537"/>
            <a:chExt cx="506475" cy="626425"/>
          </a:xfrm>
        </p:grpSpPr>
        <p:sp>
          <p:nvSpPr>
            <p:cNvPr id="301" name="Google Shape;301;p49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9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03" name="Google Shape;303;p49"/>
          <p:cNvCxnSpPr/>
          <p:nvPr/>
        </p:nvCxnSpPr>
        <p:spPr>
          <a:xfrm>
            <a:off x="1628125" y="2382750"/>
            <a:ext cx="2218200" cy="3780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304" name="Google Shape;304;p49"/>
          <p:cNvCxnSpPr/>
          <p:nvPr/>
        </p:nvCxnSpPr>
        <p:spPr>
          <a:xfrm flipH="1" rot="10800000">
            <a:off x="2134600" y="3386250"/>
            <a:ext cx="1735500" cy="529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305" name="Google Shape;305;p49"/>
          <p:cNvCxnSpPr/>
          <p:nvPr/>
        </p:nvCxnSpPr>
        <p:spPr>
          <a:xfrm>
            <a:off x="3290675" y="1791825"/>
            <a:ext cx="661800" cy="4500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306" name="Google Shape;306;p49"/>
          <p:cNvCxnSpPr/>
          <p:nvPr/>
        </p:nvCxnSpPr>
        <p:spPr>
          <a:xfrm flipH="1">
            <a:off x="4790387" y="1941925"/>
            <a:ext cx="376200" cy="335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307" name="Google Shape;307;p49"/>
          <p:cNvCxnSpPr/>
          <p:nvPr/>
        </p:nvCxnSpPr>
        <p:spPr>
          <a:xfrm flipH="1">
            <a:off x="4896462" y="2495500"/>
            <a:ext cx="2521800" cy="336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308" name="Google Shape;308;p49"/>
          <p:cNvCxnSpPr/>
          <p:nvPr/>
        </p:nvCxnSpPr>
        <p:spPr>
          <a:xfrm rot="10800000">
            <a:off x="4837337" y="3386250"/>
            <a:ext cx="1116900" cy="529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lg" w="lg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2530" y="-1974705"/>
            <a:ext cx="9186530" cy="9186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CLTK: Git data distribution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4" name="Google Shape;314;p50"/>
          <p:cNvSpPr/>
          <p:nvPr/>
        </p:nvSpPr>
        <p:spPr>
          <a:xfrm>
            <a:off x="3963400" y="2358200"/>
            <a:ext cx="743400" cy="979200"/>
          </a:xfrm>
          <a:prstGeom prst="can">
            <a:avLst>
              <a:gd fmla="val 25000" name="adj"/>
            </a:avLst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315;p50"/>
          <p:cNvGrpSpPr/>
          <p:nvPr/>
        </p:nvGrpSpPr>
        <p:grpSpPr>
          <a:xfrm>
            <a:off x="1628125" y="3492537"/>
            <a:ext cx="506475" cy="626425"/>
            <a:chOff x="1628125" y="3492537"/>
            <a:chExt cx="506475" cy="626425"/>
          </a:xfrm>
        </p:grpSpPr>
        <p:sp>
          <p:nvSpPr>
            <p:cNvPr id="316" name="Google Shape;316;p50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50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" name="Google Shape;318;p50"/>
          <p:cNvGrpSpPr/>
          <p:nvPr/>
        </p:nvGrpSpPr>
        <p:grpSpPr>
          <a:xfrm>
            <a:off x="1121650" y="1941912"/>
            <a:ext cx="506475" cy="626425"/>
            <a:chOff x="1628125" y="3492537"/>
            <a:chExt cx="506475" cy="626425"/>
          </a:xfrm>
        </p:grpSpPr>
        <p:sp>
          <p:nvSpPr>
            <p:cNvPr id="319" name="Google Shape;319;p50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50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50"/>
          <p:cNvGrpSpPr/>
          <p:nvPr/>
        </p:nvGrpSpPr>
        <p:grpSpPr>
          <a:xfrm>
            <a:off x="6052550" y="3492537"/>
            <a:ext cx="506475" cy="626425"/>
            <a:chOff x="1628125" y="3492537"/>
            <a:chExt cx="506475" cy="626425"/>
          </a:xfrm>
        </p:grpSpPr>
        <p:sp>
          <p:nvSpPr>
            <p:cNvPr id="322" name="Google Shape;322;p50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50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4" name="Google Shape;324;p50"/>
          <p:cNvGrpSpPr/>
          <p:nvPr/>
        </p:nvGrpSpPr>
        <p:grpSpPr>
          <a:xfrm>
            <a:off x="5244237" y="1399162"/>
            <a:ext cx="506475" cy="626425"/>
            <a:chOff x="1628125" y="3492537"/>
            <a:chExt cx="506475" cy="626425"/>
          </a:xfrm>
        </p:grpSpPr>
        <p:sp>
          <p:nvSpPr>
            <p:cNvPr id="325" name="Google Shape;325;p50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50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" name="Google Shape;327;p50"/>
          <p:cNvGrpSpPr/>
          <p:nvPr/>
        </p:nvGrpSpPr>
        <p:grpSpPr>
          <a:xfrm>
            <a:off x="2784200" y="1315487"/>
            <a:ext cx="506475" cy="626425"/>
            <a:chOff x="1628125" y="3492537"/>
            <a:chExt cx="506475" cy="626425"/>
          </a:xfrm>
        </p:grpSpPr>
        <p:sp>
          <p:nvSpPr>
            <p:cNvPr id="328" name="Google Shape;328;p50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50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Google Shape;330;p50"/>
          <p:cNvGrpSpPr/>
          <p:nvPr/>
        </p:nvGrpSpPr>
        <p:grpSpPr>
          <a:xfrm>
            <a:off x="7515500" y="2025587"/>
            <a:ext cx="506475" cy="626425"/>
            <a:chOff x="1628125" y="3492537"/>
            <a:chExt cx="506475" cy="626425"/>
          </a:xfrm>
        </p:grpSpPr>
        <p:sp>
          <p:nvSpPr>
            <p:cNvPr id="331" name="Google Shape;331;p50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50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33" name="Google Shape;333;p50"/>
          <p:cNvCxnSpPr/>
          <p:nvPr/>
        </p:nvCxnSpPr>
        <p:spPr>
          <a:xfrm>
            <a:off x="1628125" y="2382750"/>
            <a:ext cx="2218200" cy="3780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334" name="Google Shape;334;p50"/>
          <p:cNvCxnSpPr/>
          <p:nvPr/>
        </p:nvCxnSpPr>
        <p:spPr>
          <a:xfrm flipH="1" rot="10800000">
            <a:off x="2134600" y="3386250"/>
            <a:ext cx="1735500" cy="529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335" name="Google Shape;335;p50"/>
          <p:cNvCxnSpPr/>
          <p:nvPr/>
        </p:nvCxnSpPr>
        <p:spPr>
          <a:xfrm>
            <a:off x="3290675" y="1791825"/>
            <a:ext cx="661800" cy="4500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336" name="Google Shape;336;p50"/>
          <p:cNvCxnSpPr/>
          <p:nvPr/>
        </p:nvCxnSpPr>
        <p:spPr>
          <a:xfrm flipH="1">
            <a:off x="4790387" y="1941925"/>
            <a:ext cx="376200" cy="335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337" name="Google Shape;337;p50"/>
          <p:cNvCxnSpPr/>
          <p:nvPr/>
        </p:nvCxnSpPr>
        <p:spPr>
          <a:xfrm flipH="1">
            <a:off x="4896462" y="2495500"/>
            <a:ext cx="2521800" cy="336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338" name="Google Shape;338;p50"/>
          <p:cNvCxnSpPr/>
          <p:nvPr/>
        </p:nvCxnSpPr>
        <p:spPr>
          <a:xfrm rot="10800000">
            <a:off x="4837337" y="3386250"/>
            <a:ext cx="1116900" cy="529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339" name="Google Shape;339;p50"/>
          <p:cNvCxnSpPr/>
          <p:nvPr/>
        </p:nvCxnSpPr>
        <p:spPr>
          <a:xfrm rot="10800000">
            <a:off x="1280425" y="2652012"/>
            <a:ext cx="347700" cy="9240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340" name="Google Shape;340;p50"/>
          <p:cNvCxnSpPr/>
          <p:nvPr/>
        </p:nvCxnSpPr>
        <p:spPr>
          <a:xfrm rot="10800000">
            <a:off x="5828371" y="1822122"/>
            <a:ext cx="1439400" cy="3894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lg" w="lg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42900"/>
            <a:ext cx="9144000" cy="44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9900"/>
            <a:ext cx="9144000" cy="41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3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CLTK: Architecture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6" name="Google Shape;356;p53"/>
          <p:cNvSpPr txBox="1"/>
          <p:nvPr>
            <p:ph idx="1" type="body"/>
          </p:nvPr>
        </p:nvSpPr>
        <p:spPr>
          <a:xfrm>
            <a:off x="2400250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Architecture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Extensible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Common API for all languages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Git–based distribution of data sets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 sets version controlled</a:t>
            </a:r>
            <a:endParaRPr/>
          </a:p>
        </p:txBody>
      </p:sp>
      <p:sp>
        <p:nvSpPr>
          <p:cNvPr id="357" name="Google Shape;357;p53"/>
          <p:cNvSpPr txBox="1"/>
          <p:nvPr/>
        </p:nvSpPr>
        <p:spPr>
          <a:xfrm>
            <a:off x="6103088" y="2466753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53"/>
          <p:cNvSpPr txBox="1"/>
          <p:nvPr>
            <p:ph idx="2" type="body"/>
          </p:nvPr>
        </p:nvSpPr>
        <p:spPr>
          <a:xfrm>
            <a:off x="5471650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Process</a:t>
            </a:r>
            <a:endParaRPr b="1" i="0" sz="21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Open development on GitHub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MIT license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ointer shape in timeline graphic" id="363" name="Google Shape;363;p54"/>
          <p:cNvSpPr/>
          <p:nvPr/>
        </p:nvSpPr>
        <p:spPr>
          <a:xfrm>
            <a:off x="340933" y="2199000"/>
            <a:ext cx="1872300" cy="7455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4"/>
          <p:cNvSpPr txBox="1"/>
          <p:nvPr>
            <p:ph idx="4294967295" type="body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Fall 2012</a:t>
            </a:r>
            <a:endParaRPr b="1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65" name="Google Shape;365;p54"/>
          <p:cNvGrpSpPr/>
          <p:nvPr/>
        </p:nvGrpSpPr>
        <p:grpSpPr>
          <a:xfrm>
            <a:off x="969269" y="1610215"/>
            <a:ext cx="198900" cy="593656"/>
            <a:chOff x="777446" y="1610215"/>
            <a:chExt cx="198900" cy="593656"/>
          </a:xfrm>
        </p:grpSpPr>
        <p:cxnSp>
          <p:nvCxnSpPr>
            <p:cNvPr id="366" name="Google Shape;366;p54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67" name="Google Shape;367;p54"/>
            <p:cNvSpPr/>
            <p:nvPr/>
          </p:nvSpPr>
          <p:spPr>
            <a:xfrm>
              <a:off x="777446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8" name="Google Shape;368;p54"/>
          <p:cNvSpPr txBox="1"/>
          <p:nvPr>
            <p:ph idx="4294967295" type="body"/>
          </p:nvPr>
        </p:nvSpPr>
        <p:spPr>
          <a:xfrm>
            <a:off x="340923" y="697565"/>
            <a:ext cx="22428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Start Latin Language Toolkit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descr="Background pointer shape in timeline graphic" id="369" name="Google Shape;369;p54"/>
          <p:cNvSpPr/>
          <p:nvPr/>
        </p:nvSpPr>
        <p:spPr>
          <a:xfrm>
            <a:off x="181705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4"/>
          <p:cNvSpPr txBox="1"/>
          <p:nvPr>
            <p:ph idx="4294967295" type="body"/>
          </p:nvPr>
        </p:nvSpPr>
        <p:spPr>
          <a:xfrm>
            <a:off x="2126316" y="233655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Winter 2014</a:t>
            </a:r>
            <a:endParaRPr b="1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71" name="Google Shape;371;p54"/>
          <p:cNvGrpSpPr/>
          <p:nvPr/>
        </p:nvGrpSpPr>
        <p:grpSpPr>
          <a:xfrm>
            <a:off x="2684632" y="2938957"/>
            <a:ext cx="198900" cy="593655"/>
            <a:chOff x="2223534" y="2938957"/>
            <a:chExt cx="198900" cy="593655"/>
          </a:xfrm>
        </p:grpSpPr>
        <p:cxnSp>
          <p:nvCxnSpPr>
            <p:cNvPr id="372" name="Google Shape;372;p54"/>
            <p:cNvCxnSpPr/>
            <p:nvPr/>
          </p:nvCxnSpPr>
          <p:spPr>
            <a:xfrm rot="10800000">
              <a:off x="2322996" y="2938957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73" name="Google Shape;373;p54"/>
            <p:cNvSpPr/>
            <p:nvPr/>
          </p:nvSpPr>
          <p:spPr>
            <a:xfrm flipH="1" rot="10800000">
              <a:off x="2223534" y="3333712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4" name="Google Shape;374;p54"/>
          <p:cNvSpPr txBox="1"/>
          <p:nvPr>
            <p:ph idx="4294967295" type="body"/>
          </p:nvPr>
        </p:nvSpPr>
        <p:spPr>
          <a:xfrm>
            <a:off x="1524954" y="3552526"/>
            <a:ext cx="22428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Refactor for Greek and Latin, others; becomes Classical Language Toolkit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descr="Background pointer shape in timeline graphic" id="375" name="Google Shape;375;p54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54"/>
          <p:cNvSpPr txBox="1"/>
          <p:nvPr>
            <p:ph idx="4294967295" type="body"/>
          </p:nvPr>
        </p:nvSpPr>
        <p:spPr>
          <a:xfrm>
            <a:off x="3767754" y="233655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2015–16</a:t>
            </a:r>
            <a:endParaRPr b="1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77" name="Google Shape;377;p54"/>
          <p:cNvGrpSpPr/>
          <p:nvPr/>
        </p:nvGrpSpPr>
        <p:grpSpPr>
          <a:xfrm>
            <a:off x="4319544" y="1610215"/>
            <a:ext cx="198900" cy="593656"/>
            <a:chOff x="3918083" y="1610215"/>
            <a:chExt cx="198900" cy="593656"/>
          </a:xfrm>
        </p:grpSpPr>
        <p:cxnSp>
          <p:nvCxnSpPr>
            <p:cNvPr id="378" name="Google Shape;378;p54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79" name="Google Shape;379;p54"/>
            <p:cNvSpPr/>
            <p:nvPr/>
          </p:nvSpPr>
          <p:spPr>
            <a:xfrm>
              <a:off x="3918083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0" name="Google Shape;380;p54"/>
          <p:cNvSpPr txBox="1"/>
          <p:nvPr>
            <p:ph idx="4294967295" type="body"/>
          </p:nvPr>
        </p:nvSpPr>
        <p:spPr>
          <a:xfrm>
            <a:off x="3471973" y="587995"/>
            <a:ext cx="22428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Growing academic attention; Board of Advisors created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descr="Background pointer shape in timeline graphic" id="381" name="Google Shape;381;p54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4"/>
          <p:cNvSpPr txBox="1"/>
          <p:nvPr>
            <p:ph idx="4294967295" type="body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Summer 2016</a:t>
            </a:r>
            <a:endParaRPr b="1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83" name="Google Shape;383;p54"/>
          <p:cNvGrpSpPr/>
          <p:nvPr/>
        </p:nvGrpSpPr>
        <p:grpSpPr>
          <a:xfrm>
            <a:off x="5973069" y="2938957"/>
            <a:ext cx="198900" cy="593655"/>
            <a:chOff x="5958946" y="2938957"/>
            <a:chExt cx="198900" cy="593655"/>
          </a:xfrm>
        </p:grpSpPr>
        <p:cxnSp>
          <p:nvCxnSpPr>
            <p:cNvPr id="384" name="Google Shape;384;p54"/>
            <p:cNvCxnSpPr/>
            <p:nvPr/>
          </p:nvCxnSpPr>
          <p:spPr>
            <a:xfrm rot="10800000">
              <a:off x="6058408" y="2938957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85" name="Google Shape;385;p54"/>
            <p:cNvSpPr/>
            <p:nvPr/>
          </p:nvSpPr>
          <p:spPr>
            <a:xfrm flipH="1" rot="10800000">
              <a:off x="5958946" y="3333712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6" name="Google Shape;386;p54"/>
          <p:cNvSpPr txBox="1"/>
          <p:nvPr>
            <p:ph idx="4294967295" type="body"/>
          </p:nvPr>
        </p:nvSpPr>
        <p:spPr>
          <a:xfrm>
            <a:off x="5126893" y="3625664"/>
            <a:ext cx="22428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First Google Summer of Code, website beta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descr="Background pointer shape in timeline graphic" id="387" name="Google Shape;387;p54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4"/>
          <p:cNvSpPr txBox="1"/>
          <p:nvPr>
            <p:ph idx="4294967295" type="body"/>
          </p:nvPr>
        </p:nvSpPr>
        <p:spPr>
          <a:xfrm>
            <a:off x="7111511" y="233655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Summer 2017</a:t>
            </a:r>
            <a:endParaRPr b="1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89" name="Google Shape;389;p54"/>
          <p:cNvGrpSpPr/>
          <p:nvPr/>
        </p:nvGrpSpPr>
        <p:grpSpPr>
          <a:xfrm>
            <a:off x="7669807" y="1610215"/>
            <a:ext cx="198900" cy="593656"/>
            <a:chOff x="3918083" y="1610215"/>
            <a:chExt cx="198900" cy="593656"/>
          </a:xfrm>
        </p:grpSpPr>
        <p:cxnSp>
          <p:nvCxnSpPr>
            <p:cNvPr id="390" name="Google Shape;390;p54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91" name="Google Shape;391;p54"/>
            <p:cNvSpPr/>
            <p:nvPr/>
          </p:nvSpPr>
          <p:spPr>
            <a:xfrm>
              <a:off x="3918083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54"/>
          <p:cNvSpPr txBox="1"/>
          <p:nvPr>
            <p:ph idx="4294967295" type="body"/>
          </p:nvPr>
        </p:nvSpPr>
        <p:spPr>
          <a:xfrm>
            <a:off x="6685963" y="612840"/>
            <a:ext cx="22428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Second Google Summer of Code, website launch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5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Design principles (code &amp; data)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8" name="Google Shape;398;p55"/>
          <p:cNvSpPr txBox="1"/>
          <p:nvPr>
            <p:ph idx="1" type="body"/>
          </p:nvPr>
        </p:nvSpPr>
        <p:spPr>
          <a:xfrm>
            <a:off x="2399479" y="1595775"/>
            <a:ext cx="6321599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Extensibility </a:t>
            </a: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Accepting of any proven NLP algorithms; 100% NLP coverage of all ancient languages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Simplicity </a:t>
            </a: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Not only API but source is kept clean and simple as possible; intentionally un–clever</a:t>
            </a:r>
            <a:endParaRPr b="1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Standardization </a:t>
            </a: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Scientific reproducibility; Good basic texts, but editable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Disintermediation </a:t>
            </a: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Independent of academic bureaucracy; Software direct into researchers’ hands</a:t>
            </a:r>
            <a:endParaRPr b="1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Decentralization </a:t>
            </a: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Distributed by Git; Not “pet project” of one person, but of many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6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Design principles (community)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4" name="Google Shape;404;p56"/>
          <p:cNvSpPr txBox="1"/>
          <p:nvPr>
            <p:ph idx="1" type="body"/>
          </p:nvPr>
        </p:nvSpPr>
        <p:spPr>
          <a:xfrm>
            <a:off x="2399479" y="1595775"/>
            <a:ext cx="6321599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Transparency </a:t>
            </a: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Public development on GitHub; Public, readable code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Multi–disciplinary </a:t>
            </a: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Academic departments, CS, faith traditions; Intersection of industry &amp; academe</a:t>
            </a:r>
            <a:endParaRPr b="1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Mutual benefit </a:t>
            </a: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Full public record of all commits; Researchers develop own work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Inclusion </a:t>
            </a:r>
            <a:r>
              <a:rPr b="0" i="0" lang="en" sz="14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Collaborative, encouraging; Free, easy communication</a:t>
            </a:r>
            <a:endParaRPr b="1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Free &amp; open source </a:t>
            </a: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Fork, modify, merge … whatever!; MIT license (OK for commercial use)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7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Partnerships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0" name="Google Shape;410;p57"/>
          <p:cNvSpPr txBox="1"/>
          <p:nvPr>
            <p:ph idx="1" type="body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Institutions</a:t>
            </a:r>
            <a:endParaRPr b="1" i="0" sz="21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Perseus Project (Tufts)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Open Philology (U Leipzig)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Center for Hellenic Studies (Harvard)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Google Summer of Code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57"/>
          <p:cNvSpPr txBox="1"/>
          <p:nvPr/>
        </p:nvSpPr>
        <p:spPr>
          <a:xfrm>
            <a:off x="5471702" y="1559382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Students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Mentor CS students in NLP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Mentor language students in coding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Support scholarship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Help post–graduation career transition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CLTK online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7" name="Google Shape;417;p58"/>
          <p:cNvSpPr txBox="1"/>
          <p:nvPr/>
        </p:nvSpPr>
        <p:spPr>
          <a:xfrm>
            <a:off x="2489649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API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http://api.cltk.org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Serve texts, do NLP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RESTful design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Python w/ the Flask framework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Docker containers, served on GCP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078" y="-6190"/>
            <a:ext cx="8527200" cy="51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150" y="0"/>
            <a:ext cx="9353107" cy="6085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0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CLTK online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8" name="Google Shape;428;p60"/>
          <p:cNvSpPr txBox="1"/>
          <p:nvPr>
            <p:ph idx="1" type="body"/>
          </p:nvPr>
        </p:nvSpPr>
        <p:spPr>
          <a:xfrm>
            <a:off x="5651793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Archive</a:t>
            </a:r>
            <a:endParaRPr b="1" i="0" sz="21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Reading and research environment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611 classical texts, 109 authors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 languages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4,593 definitions for 14,489 word forms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9" name="Google Shape;429;p60"/>
          <p:cNvSpPr txBox="1"/>
          <p:nvPr/>
        </p:nvSpPr>
        <p:spPr>
          <a:xfrm>
            <a:off x="2489649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API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http://api.cltk.org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Serve texts, do NLP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RESTful design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Python w/ the Flask framework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Docker containers, served on GCP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0"/>
            <a:ext cx="811341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00" y="0"/>
            <a:ext cx="838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78466"/>
            <a:ext cx="91440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4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aleway"/>
              <a:buNone/>
            </a:pPr>
            <a:r>
              <a:rPr b="1" i="0" lang="en" sz="4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Research examples</a:t>
            </a:r>
            <a:endParaRPr b="1" i="0" sz="48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Problem</a:t>
            </a:r>
            <a:endParaRPr/>
          </a:p>
        </p:txBody>
      </p:sp>
      <p:sp>
        <p:nvSpPr>
          <p:cNvPr id="455" name="Google Shape;455;p6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is difficult Latin?</a:t>
            </a:r>
            <a:endParaRPr b="0" i="0" sz="21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6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Quantitative modeling of the properties associated with hard–to–read Latin. Introduces a Latin version of the Automated Readability Index, to help teachers find text suited to students’ “grade level”. (from Patrick J. Burns)</a:t>
            </a:r>
            <a:endParaRPr b="0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6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Problem</a:t>
            </a:r>
            <a:endParaRPr/>
          </a:p>
        </p:txBody>
      </p:sp>
      <p:sp>
        <p:nvSpPr>
          <p:cNvPr id="462" name="Google Shape;462;p66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Are certain letters of Pliny more ‘Ciceronian’ than others?</a:t>
            </a:r>
            <a:endParaRPr b="0" i="0" sz="21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6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Analyze the prose rhythms of all of Cicero’s works and create a rhythmic profile representing his style. Compare that profile to Pliny’s letters and see which ones are particularly similar. Are certain books of letters more Ciceronian than others or is there a lot of consistency in Pliny’s rhythm usage? (from Tyler Kirby)</a:t>
            </a:r>
            <a:endParaRPr b="0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7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Problem</a:t>
            </a:r>
            <a:endParaRPr/>
          </a:p>
        </p:txBody>
      </p:sp>
      <p:sp>
        <p:nvSpPr>
          <p:cNvPr id="469" name="Google Shape;469;p67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Are genre definitions more grounded in text or culture?</a:t>
            </a:r>
            <a:endParaRPr b="0" i="0" sz="21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0" name="Google Shape;470;p6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Genre labels to Greek literature have slowly accumulated over the past 2,500+ years. Can we create statistical models which support what the tradition has created? Can culture–independent algorithms discover better text clusters? (from Kyle Johnson)</a:t>
            </a:r>
            <a:endParaRPr b="0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3414" y="1529250"/>
            <a:ext cx="5220600" cy="3614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6" name="Google Shape;476;p6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{56D770BB-EAE2-48D3-B859-CB5D2E92A2A1}</a:tableStyleId>
              </a:tblPr>
              <a:tblGrid>
                <a:gridCol w="1333500"/>
                <a:gridCol w="952500"/>
                <a:gridCol w="952500"/>
                <a:gridCol w="952500"/>
                <a:gridCol w="952500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b="1"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Epithet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b="1"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b="1"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b="1"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f1-score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b="1"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support</a:t>
                      </a:r>
                      <a:endParaRPr/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Alchemistae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0.25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Comici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0.68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</a:t>
                      </a:r>
                      <a:endParaRPr/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Elegiaci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Epici/-ae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0.11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</a:t>
                      </a:r>
                      <a:endParaRPr/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Grammatici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0.27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Historici/-ae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0.66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0.75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</a:t>
                      </a:r>
                      <a:endParaRPr/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Lyrici/-ae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0.17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0.21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/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Medici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Philosophici/-ae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0.48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</a:t>
                      </a:r>
                      <a:endParaRPr/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Poetae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Rhetorici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0.38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0.25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/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Scriptores Ecclesiastici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0.44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0.36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/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Sophistae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0.25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Theologici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0.25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Tragici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0.24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/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b="1"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avg / total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b="1"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b="1"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b="1"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b="1"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314</a:t>
                      </a:r>
                      <a:endParaRPr/>
                    </a:p>
                  </a:txBody>
                  <a:tcPr marT="19050" marB="19050" marR="28575" marL="2857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Problem</a:t>
            </a:r>
            <a:endParaRPr/>
          </a:p>
        </p:txBody>
      </p:sp>
      <p:sp>
        <p:nvSpPr>
          <p:cNvPr id="482" name="Google Shape;482;p6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Map the evolution of literature?</a:t>
            </a:r>
            <a:endParaRPr b="0" i="0" sz="21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3" name="Google Shape;483;p6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Taking inspiration from bioinformatics, can we discover the growth of Greek and Latin literature over the centuries? How may we fashion a “tree of life” for the earliest Greek writings through the Byzantine era? (from Kyle Johnson)</a:t>
            </a:r>
            <a:endParaRPr b="0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622466" y="-1989351"/>
            <a:ext cx="21945600" cy="1219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499" y="376950"/>
            <a:ext cx="2814300" cy="44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5950" y="409999"/>
            <a:ext cx="5217000" cy="43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375" y="376937"/>
            <a:ext cx="4762500" cy="44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71"/>
          <p:cNvSpPr txBox="1"/>
          <p:nvPr/>
        </p:nvSpPr>
        <p:spPr>
          <a:xfrm>
            <a:off x="5021750" y="629090"/>
            <a:ext cx="3728400" cy="3993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</a:pPr>
            <a:r>
              <a:rPr b="0" i="0" lang="en" sz="25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Thanks!</a:t>
            </a:r>
            <a:endParaRPr b="1" i="0" sz="3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1" name="Google Shape;501;p72"/>
          <p:cNvSpPr txBox="1"/>
          <p:nvPr>
            <p:ph idx="1" type="body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Board of advisors</a:t>
            </a:r>
            <a:endParaRPr b="1" i="0" sz="21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Prof. Neil Coffee, U at Buffalo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Prof. Gregory Crane, Universität Leipzig &amp; Tufts U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Prof. Peter Meineck, NYU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Prof. Leonard Muellner, Brandeis University &amp; Center for Hellenic Studies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2" name="Google Shape;502;p72"/>
          <p:cNvSpPr txBox="1"/>
          <p:nvPr>
            <p:ph idx="2" type="body"/>
          </p:nvPr>
        </p:nvSpPr>
        <p:spPr>
          <a:xfrm>
            <a:off x="5650571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Project leaders</a:t>
            </a:r>
            <a:endParaRPr b="1" i="0" sz="21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Patrick J. Burns, PhD (ISAW, NYU)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Luke Hollis (Archimedes Digital)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Prof. Marius Jøhndal (U of Cambridge &amp; Oslo)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Suhaib Khan (graduate of Netaji Subhas IT, Delhi, India)</a:t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3" name="Google Shape;503;p72"/>
          <p:cNvSpPr txBox="1"/>
          <p:nvPr/>
        </p:nvSpPr>
        <p:spPr>
          <a:xfrm>
            <a:off x="380952" y="3261841"/>
            <a:ext cx="20193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Contact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2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kyle@kyle-p-johnson.com</a:t>
            </a:r>
            <a:endParaRPr b="0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</a:pPr>
            <a:r>
              <a:rPr b="0" i="0" lang="en" sz="12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http://cltk.org</a:t>
            </a:r>
            <a:endParaRPr b="0" i="0" sz="12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3595" y="0"/>
            <a:ext cx="324040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49274" y="-223284"/>
            <a:ext cx="3641501" cy="5454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09900" y="0"/>
            <a:ext cx="31031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9279" y="0"/>
            <a:ext cx="258841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09456" y="0"/>
            <a:ext cx="377896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37693" y="-101036"/>
            <a:ext cx="3906307" cy="275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37692" y="2668097"/>
            <a:ext cx="3289619" cy="2499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04952"/>
            <a:ext cx="2721935" cy="5784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1935" y="0"/>
            <a:ext cx="2837201" cy="5449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59136" y="0"/>
            <a:ext cx="3584864" cy="2687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59136" y="1987985"/>
            <a:ext cx="2627934" cy="4016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-2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